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95" r:id="rId3"/>
    <p:sldId id="288" r:id="rId4"/>
    <p:sldId id="302" r:id="rId5"/>
    <p:sldId id="315" r:id="rId6"/>
    <p:sldId id="304" r:id="rId7"/>
    <p:sldId id="316" r:id="rId8"/>
    <p:sldId id="317" r:id="rId9"/>
    <p:sldId id="307" r:id="rId10"/>
    <p:sldId id="308" r:id="rId11"/>
    <p:sldId id="310" r:id="rId12"/>
    <p:sldId id="312" r:id="rId13"/>
    <p:sldId id="271" r:id="rId14"/>
    <p:sldId id="31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 수찬" initials="한수" lastIdx="1" clrIdx="0">
    <p:extLst>
      <p:ext uri="{19B8F6BF-5375-455C-9EA6-DF929625EA0E}">
        <p15:presenceInfo xmlns:p15="http://schemas.microsoft.com/office/powerpoint/2012/main" userId="323e673b9d8eb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42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74" y="-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6T05:53:24.617" idx="1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FA400-62C6-9A81-A943-D75588B40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006DCA-ED06-3B12-7080-361DD3DC9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B6467-522F-E759-CD47-DC7C1C4C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66AA87-F188-37FB-6049-2709DF399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EE34C-9A43-9216-3A45-F2D17FD4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98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7F0BF-738F-5ABC-22EB-E357520D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0F886-3078-6E19-D071-4F35E44BA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DDC494-B2E7-0973-2C73-39DAA744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C7E95-559D-8D13-755E-6BF893A4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A140F4-4049-240B-D960-8E8384A5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700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AF9E83-8736-64C4-ABE7-DBB7AE3801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635AD6-A668-1D03-F07F-E939E5033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DD1B06-7DBB-344C-59E1-42C258158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20968-5A78-03CF-5162-85E99DF0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8A8F7-7CD7-0405-CE22-52C04C542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31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73CA6-E645-3662-3485-7E4303F94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6731FA-BA4A-93DB-BEDF-B97555AE7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591692-7DEC-1C1A-DE77-C35C3695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1AA9E8-9D96-A48C-34F2-6AED7F88A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67A8B-B24C-AB9D-B5C0-B233F7D3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5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A76BE-181F-A4DF-198F-00119A86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835604-CB2A-D194-D8EF-66D2865BF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E8385-2A02-F4E5-BFBC-8165276B2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1D5C01-F304-31B0-BC4E-D8C193AC6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D7576E-16A5-DB00-0570-6F56ECD9A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13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32556-76E6-28B6-3E7B-7D9E07C3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B2FB-26E4-BC03-A54B-5D3BC1DC5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756FF9-ADFB-EEDE-0AFF-43D6801D7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F920F-A80B-DF65-F246-CD6D0D49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F0B150-EA80-B4CC-FA31-BA61DC62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BF0287-B5D9-A69F-03AA-7550E02F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60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390E-8661-F8BA-1479-CB789D85C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107CD6-07A6-36EA-EECE-D37E1ED82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958D2E-C0F3-F1FA-9C6B-153240102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71D781-C75D-4884-5076-5145CFCDB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9B44D5-0892-B821-19E6-0D308BBA6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0FE2BB-B0E4-CB2B-03D2-208F321F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98DCCE-64FD-3A26-97CB-9CEB56C41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636A76-33A0-0DB9-A3D9-E6F3F53E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5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740DA-6548-CCF2-4B1C-976FB789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64B4AB-4E02-AA2C-357E-DE5FD7CBF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5CA5E7-6BEB-6192-C8A2-543A3D75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6A8FE9-44BE-7D20-B9DE-C715026C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2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67B296-5582-5DCC-4D27-26C12239E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0AB7B8-9FCA-9DC2-EA4F-BFDB73E1C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9ED78A-6AF3-DF4A-EC6B-F0695942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7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116C4-51F8-F40D-F40C-3650AD8A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CD92C9-7B85-0A90-B790-EF513BF7A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AD4E23-FAFB-D9FC-E028-793F9A7A7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44476B-40BA-E5AB-B347-8EF2F9B17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F27665-3283-78F2-0723-CAB8EFD5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1F1699-A97B-A5C9-9511-0F21053FE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32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D6B20-7C51-599E-17EC-4907D0E30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D146E0-D172-D927-9B98-C13517691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530648-2FF9-1F4B-8227-9DFA196D8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7E9EE9-9BDE-560E-D53E-B16C05495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E16B6-945A-F915-1BFE-FFEAD731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AB74CE-1B62-4A33-CDF1-89CEFD28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5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853A2A-AC1F-5D96-705C-2F8E2721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CB973B-FF4F-D4DE-F072-5A509D986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9D23-BEAA-43D0-74E7-67F3480F8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40FA1-EE90-4FF4-849C-1E0FF2D290FB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B1A09-5464-363F-0D9F-8A0DA218F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90A7A7-D422-DCC5-4729-27EDA01A0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0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6A074D-F5C0-836B-4869-C168B07BF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0" r="-1" b="23299"/>
          <a:stretch/>
        </p:blipFill>
        <p:spPr bwMode="auto">
          <a:xfrm>
            <a:off x="20" y="5987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32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7E5B8-0AE2-F088-65AC-662E4BD6A93F}"/>
              </a:ext>
            </a:extLst>
          </p:cNvPr>
          <p:cNvSpPr txBox="1"/>
          <p:nvPr/>
        </p:nvSpPr>
        <p:spPr>
          <a:xfrm>
            <a:off x="3582327" y="1138237"/>
            <a:ext cx="5027346" cy="1401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8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세상끝</a:t>
            </a:r>
            <a:endParaRPr lang="en-US" altLang="ko-KR" sz="88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C3E7F-3866-2990-5C25-674084DE5F6E}"/>
              </a:ext>
            </a:extLst>
          </p:cNvPr>
          <p:cNvSpPr txBox="1"/>
          <p:nvPr/>
        </p:nvSpPr>
        <p:spPr>
          <a:xfrm>
            <a:off x="285745" y="4787433"/>
            <a:ext cx="4112938" cy="186465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FFFF"/>
                </a:solidFill>
              </a:rPr>
              <a:t>2018182025 </a:t>
            </a:r>
            <a:r>
              <a:rPr lang="ko-KR" altLang="en-US" b="1" dirty="0">
                <a:solidFill>
                  <a:srgbClr val="FFFFFF"/>
                </a:solidFill>
              </a:rPr>
              <a:t>이승준</a:t>
            </a:r>
            <a:endParaRPr lang="en-US" altLang="ko-KR" b="1" dirty="0">
              <a:solidFill>
                <a:srgbClr val="FFFFFF"/>
              </a:solidFill>
            </a:endParaRPr>
          </a:p>
          <a:p>
            <a:pPr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FFFF"/>
                </a:solidFill>
              </a:rPr>
              <a:t>2018182024 </a:t>
            </a:r>
            <a:r>
              <a:rPr lang="ko-KR" altLang="en-US" b="1" dirty="0">
                <a:solidFill>
                  <a:srgbClr val="FFFFFF"/>
                </a:solidFill>
              </a:rPr>
              <a:t>이동현</a:t>
            </a:r>
            <a:endParaRPr lang="en-US" altLang="ko-KR" b="1" dirty="0">
              <a:solidFill>
                <a:srgbClr val="FFFFFF"/>
              </a:solidFill>
            </a:endParaRPr>
          </a:p>
          <a:p>
            <a:pPr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FFFF"/>
                </a:solidFill>
              </a:rPr>
              <a:t>2018180045 </a:t>
            </a:r>
            <a:r>
              <a:rPr lang="ko-KR" altLang="en-US" b="1" dirty="0" err="1">
                <a:solidFill>
                  <a:srgbClr val="FFFFFF"/>
                </a:solidFill>
              </a:rPr>
              <a:t>한수찬</a:t>
            </a:r>
            <a:endParaRPr lang="en-US" altLang="ko-KR" b="1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FFFF"/>
                </a:solidFill>
              </a:rPr>
              <a:t>지도교수 김재경 교수님</a:t>
            </a:r>
            <a:endParaRPr lang="en-US" altLang="ko-KR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238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24906" y="5831904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21244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AD52841-1569-AF1C-68A4-9425F5955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5" y="777135"/>
            <a:ext cx="8827621" cy="5607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D4FB37-8742-D061-3025-67D0FBF2A8BE}"/>
              </a:ext>
            </a:extLst>
          </p:cNvPr>
          <p:cNvSpPr txBox="1"/>
          <p:nvPr/>
        </p:nvSpPr>
        <p:spPr>
          <a:xfrm>
            <a:off x="437661" y="484747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서버 개발 내용</a:t>
            </a:r>
          </a:p>
        </p:txBody>
      </p:sp>
    </p:spTree>
    <p:extLst>
      <p:ext uri="{BB962C8B-B14F-4D97-AF65-F5344CB8AC3E}">
        <p14:creationId xmlns:p14="http://schemas.microsoft.com/office/powerpoint/2010/main" val="1721780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24906" y="5831904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21244" y="16538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F5726CCC-F3DF-44B9-BE98-2A5EC8D7B080}"/>
              </a:ext>
            </a:extLst>
          </p:cNvPr>
          <p:cNvSpPr txBox="1">
            <a:spLocks/>
          </p:cNvSpPr>
          <p:nvPr/>
        </p:nvSpPr>
        <p:spPr>
          <a:xfrm>
            <a:off x="237243" y="-138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06. </a:t>
            </a:r>
            <a:r>
              <a:rPr lang="ko-KR" altLang="en-US" sz="2800" b="1" dirty="0"/>
              <a:t>문제점 및 보완책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32AB755-0EC5-40DC-B4C3-508E4552A0F2}"/>
              </a:ext>
            </a:extLst>
          </p:cNvPr>
          <p:cNvSpPr/>
          <p:nvPr/>
        </p:nvSpPr>
        <p:spPr>
          <a:xfrm>
            <a:off x="436227" y="1778466"/>
            <a:ext cx="4957893" cy="399316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3200" b="1" dirty="0"/>
              <a:t>클라이언트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en-US" altLang="ko-KR" sz="1600" b="1" dirty="0"/>
              <a:t>1. </a:t>
            </a:r>
            <a:r>
              <a:rPr lang="ko-KR" altLang="en-US" sz="1600" b="1" dirty="0"/>
              <a:t>다소 밋밋한 조명과 배경</a:t>
            </a:r>
            <a:endParaRPr lang="en-US" altLang="ko-KR" sz="1600" b="1" dirty="0"/>
          </a:p>
          <a:p>
            <a:r>
              <a:rPr lang="en-US" altLang="ko-KR" sz="1400" b="1" dirty="0"/>
              <a:t>  - </a:t>
            </a:r>
            <a:r>
              <a:rPr lang="ko-KR" altLang="en-US" sz="1400" b="1" dirty="0"/>
              <a:t>반복적으로 테스트 해 가며 적절한 조명 적용</a:t>
            </a:r>
            <a:endParaRPr lang="en-US" altLang="ko-KR" sz="1400" b="1" dirty="0"/>
          </a:p>
          <a:p>
            <a:r>
              <a:rPr lang="en-US" altLang="ko-KR" sz="1400" b="1" dirty="0"/>
              <a:t>  - (</a:t>
            </a:r>
            <a:r>
              <a:rPr lang="ko-KR" altLang="en-US" sz="1400" b="1" dirty="0"/>
              <a:t>시간이 허락한다면</a:t>
            </a:r>
            <a:r>
              <a:rPr lang="en-US" altLang="ko-KR" sz="1400" b="1" dirty="0"/>
              <a:t>) Deferred Rendering</a:t>
            </a:r>
            <a:r>
              <a:rPr lang="ko-KR" altLang="en-US" sz="1400" b="1" dirty="0"/>
              <a:t>을 </a:t>
            </a:r>
            <a:endParaRPr lang="en-US" altLang="ko-KR" sz="1400" b="1" dirty="0"/>
          </a:p>
          <a:p>
            <a:r>
              <a:rPr lang="ko-KR" altLang="en-US" sz="1400" b="1" dirty="0"/>
              <a:t>    이용한 다중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조명 처리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b="1" dirty="0"/>
              <a:t>2. </a:t>
            </a:r>
            <a:r>
              <a:rPr lang="ko-KR" altLang="en-US" sz="1600" b="1" dirty="0"/>
              <a:t>그림자 </a:t>
            </a:r>
            <a:r>
              <a:rPr lang="ko-KR" altLang="en-US" sz="1600" b="1" dirty="0" err="1"/>
              <a:t>맵에서</a:t>
            </a:r>
            <a:r>
              <a:rPr lang="ko-KR" altLang="en-US" sz="1600" b="1" dirty="0"/>
              <a:t> 사용하는 많은 메모리</a:t>
            </a:r>
            <a:r>
              <a:rPr lang="en-US" altLang="ko-KR" sz="1600" b="1" dirty="0"/>
              <a:t> </a:t>
            </a:r>
            <a:endParaRPr lang="en-US" altLang="ko-KR" sz="1400" b="1" dirty="0"/>
          </a:p>
          <a:p>
            <a:r>
              <a:rPr lang="en-US" altLang="ko-KR" sz="1400" b="1" dirty="0"/>
              <a:t>  - </a:t>
            </a:r>
            <a:r>
              <a:rPr lang="ko-KR" altLang="en-US" sz="1400" b="1" dirty="0"/>
              <a:t>중첩 그림자 맵</a:t>
            </a:r>
            <a:r>
              <a:rPr lang="en-US" altLang="ko-KR" sz="1400" b="1" dirty="0"/>
              <a:t>(Cascade Shadow Map) </a:t>
            </a:r>
            <a:r>
              <a:rPr lang="ko-KR" altLang="en-US" sz="1400" b="1" dirty="0"/>
              <a:t>적용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b="1" dirty="0"/>
              <a:t>3. </a:t>
            </a:r>
            <a:r>
              <a:rPr lang="ko-KR" altLang="en-US" sz="1600" b="1" dirty="0"/>
              <a:t>부실한 </a:t>
            </a:r>
            <a:r>
              <a:rPr lang="ko-KR" altLang="en-US" sz="1600" b="1" dirty="0" err="1"/>
              <a:t>타격감</a:t>
            </a:r>
            <a:endParaRPr lang="en-US" altLang="ko-KR" sz="1600" b="1" dirty="0"/>
          </a:p>
          <a:p>
            <a:r>
              <a:rPr lang="en-US" altLang="ko-KR" sz="1400" b="1" dirty="0"/>
              <a:t>  - </a:t>
            </a:r>
            <a:r>
              <a:rPr lang="ko-KR" altLang="en-US" sz="1400" b="1" dirty="0"/>
              <a:t>카메라 </a:t>
            </a:r>
            <a:r>
              <a:rPr lang="ko-KR" altLang="en-US" sz="1400" b="1" dirty="0" err="1"/>
              <a:t>쉐이킹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소벨</a:t>
            </a:r>
            <a:r>
              <a:rPr lang="ko-KR" altLang="en-US" sz="1400" b="1" dirty="0"/>
              <a:t> 필터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파티클</a:t>
            </a:r>
            <a:r>
              <a:rPr lang="ko-KR" altLang="en-US" sz="1400" b="1" dirty="0"/>
              <a:t> 시스템 추가를</a:t>
            </a:r>
            <a:endParaRPr lang="en-US" altLang="ko-KR" sz="1400" b="1" dirty="0"/>
          </a:p>
          <a:p>
            <a:r>
              <a:rPr lang="en-US" altLang="ko-KR" sz="1400" b="1" dirty="0"/>
              <a:t>    </a:t>
            </a:r>
            <a:r>
              <a:rPr lang="ko-KR" altLang="en-US" sz="1400" b="1" dirty="0"/>
              <a:t>통한 </a:t>
            </a:r>
            <a:r>
              <a:rPr lang="ko-KR" altLang="en-US" sz="1400" b="1" dirty="0" err="1"/>
              <a:t>타격감</a:t>
            </a:r>
            <a:r>
              <a:rPr lang="ko-KR" altLang="en-US" sz="1400" b="1" dirty="0"/>
              <a:t> 보완</a:t>
            </a:r>
            <a:endParaRPr lang="en-US" altLang="ko-KR" sz="1400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0F33888-8E51-EEBF-F8F1-679DFC8CF4DE}"/>
              </a:ext>
            </a:extLst>
          </p:cNvPr>
          <p:cNvSpPr/>
          <p:nvPr/>
        </p:nvSpPr>
        <p:spPr>
          <a:xfrm>
            <a:off x="6024906" y="1778466"/>
            <a:ext cx="4957893" cy="399316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altLang="ko-KR" sz="3200" b="1" dirty="0"/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altLang="ko-KR" sz="3200" b="1" dirty="0"/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altLang="ko-KR" sz="3200" b="1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3200" b="1" dirty="0"/>
              <a:t>서버</a:t>
            </a:r>
            <a:endParaRPr lang="en-US" altLang="ko-KR" sz="3200" b="1" dirty="0"/>
          </a:p>
          <a:p>
            <a:endParaRPr lang="en-US" altLang="ko-KR" sz="3200" b="1" dirty="0"/>
          </a:p>
          <a:p>
            <a:endParaRPr lang="en-US" altLang="ko-KR" sz="1400" b="1" dirty="0"/>
          </a:p>
          <a:p>
            <a:r>
              <a:rPr lang="en-US" altLang="ko-KR" sz="1400" b="1" dirty="0"/>
              <a:t>1. </a:t>
            </a:r>
            <a:r>
              <a:rPr lang="ko-KR" altLang="en-US" sz="1400" b="1" dirty="0"/>
              <a:t>단순한 몬스터의 행동 및 밸런스</a:t>
            </a:r>
            <a:endParaRPr lang="en-US" altLang="ko-KR" sz="1400" b="1" dirty="0"/>
          </a:p>
          <a:p>
            <a:r>
              <a:rPr lang="en-US" altLang="ko-KR" sz="1400" b="1" dirty="0"/>
              <a:t>  - </a:t>
            </a:r>
            <a:r>
              <a:rPr lang="ko-KR" altLang="en-US" sz="1400" b="1" dirty="0"/>
              <a:t>타겟팅 방식의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유저가 예측 가능한 선에서의 </a:t>
            </a:r>
            <a:endParaRPr lang="en-US" altLang="ko-KR" sz="1400" b="1" dirty="0"/>
          </a:p>
          <a:p>
            <a:r>
              <a:rPr lang="en-US" altLang="ko-KR" sz="1400" b="1" dirty="0"/>
              <a:t>    </a:t>
            </a:r>
            <a:r>
              <a:rPr lang="ko-KR" altLang="en-US" sz="1400" b="1" dirty="0"/>
              <a:t>행동 </a:t>
            </a:r>
            <a:r>
              <a:rPr lang="ko-KR" altLang="en-US" sz="1400" b="1" dirty="0" err="1"/>
              <a:t>랜덤성</a:t>
            </a:r>
            <a:r>
              <a:rPr lang="ko-KR" altLang="en-US" sz="1400" b="1" dirty="0"/>
              <a:t> 부여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세부 행동 추가</a:t>
            </a:r>
            <a:endParaRPr lang="en-US" altLang="ko-KR" sz="1400" b="1" dirty="0"/>
          </a:p>
          <a:p>
            <a:r>
              <a:rPr lang="en-US" altLang="ko-KR" sz="1400" b="1" dirty="0"/>
              <a:t>  - </a:t>
            </a:r>
            <a:r>
              <a:rPr lang="ko-KR" altLang="en-US" sz="1400" b="1" dirty="0"/>
              <a:t>층별 전투 밸런스 조정 필요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b="1" dirty="0"/>
              <a:t>2. </a:t>
            </a:r>
            <a:r>
              <a:rPr lang="ko-KR" altLang="en-US" sz="1400" b="1" dirty="0"/>
              <a:t>충돌 처리의 정밀성 문제</a:t>
            </a:r>
            <a:endParaRPr lang="en-US" altLang="ko-KR" sz="1400" b="1" dirty="0"/>
          </a:p>
          <a:p>
            <a:r>
              <a:rPr lang="ko-KR" altLang="en-US" sz="1400" b="1" dirty="0"/>
              <a:t> </a:t>
            </a:r>
            <a:r>
              <a:rPr lang="en-US" altLang="ko-KR" sz="1400" b="1" dirty="0"/>
              <a:t> - </a:t>
            </a:r>
            <a:r>
              <a:rPr lang="ko-KR" altLang="en-US" sz="1400" b="1" dirty="0"/>
              <a:t>히트 스캔의 정밀도 향상</a:t>
            </a:r>
            <a:r>
              <a:rPr lang="en-US" altLang="ko-KR" sz="1400" b="1" dirty="0"/>
              <a:t>, OBB </a:t>
            </a:r>
            <a:r>
              <a:rPr lang="ko-KR" altLang="en-US" sz="1400" b="1" dirty="0"/>
              <a:t>충돌 밀어내기 조절</a:t>
            </a:r>
            <a:endParaRPr lang="en-US" altLang="ko-KR" sz="1400" b="1" dirty="0"/>
          </a:p>
          <a:p>
            <a:endParaRPr lang="en-US" altLang="ko-KR" sz="3200" b="1" dirty="0"/>
          </a:p>
          <a:p>
            <a:endParaRPr lang="en-US" altLang="ko-KR" sz="3200" b="1" dirty="0"/>
          </a:p>
          <a:p>
            <a:endParaRPr lang="en-US" altLang="ko-KR" sz="3200" b="1" dirty="0"/>
          </a:p>
          <a:p>
            <a:endParaRPr lang="en-US" altLang="ko-KR" sz="3200" b="1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028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05DB0A8-CC24-1167-F491-220F6C1ED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4E51E-31D8-4AA8-9ACB-7F858D7C9DA9}"/>
              </a:ext>
            </a:extLst>
          </p:cNvPr>
          <p:cNvSpPr txBox="1">
            <a:spLocks/>
          </p:cNvSpPr>
          <p:nvPr/>
        </p:nvSpPr>
        <p:spPr>
          <a:xfrm>
            <a:off x="237243" y="-138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07. </a:t>
            </a:r>
            <a:r>
              <a:rPr lang="ko-KR" altLang="en-US" sz="2800" b="1" dirty="0"/>
              <a:t>향후 개발 일정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065E4EA-3A76-1805-9E1C-11F76BD2CD2E}"/>
              </a:ext>
            </a:extLst>
          </p:cNvPr>
          <p:cNvSpPr/>
          <p:nvPr/>
        </p:nvSpPr>
        <p:spPr>
          <a:xfrm>
            <a:off x="394535" y="1121732"/>
            <a:ext cx="9472617" cy="33426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1. </a:t>
            </a:r>
            <a:r>
              <a:rPr lang="ko-KR" altLang="en-US" sz="2800" dirty="0">
                <a:solidFill>
                  <a:schemeClr val="tx1"/>
                </a:solidFill>
              </a:rPr>
              <a:t>기술</a:t>
            </a:r>
            <a:endParaRPr lang="en-US" altLang="ko-KR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- </a:t>
            </a:r>
            <a:r>
              <a:rPr lang="ko-KR" altLang="en-US" sz="1600" dirty="0">
                <a:solidFill>
                  <a:schemeClr val="tx1"/>
                </a:solidFill>
              </a:rPr>
              <a:t>중첩 그림자 맵</a:t>
            </a:r>
            <a:r>
              <a:rPr lang="en-US" altLang="ko-KR" sz="1600" dirty="0">
                <a:solidFill>
                  <a:schemeClr val="tx1"/>
                </a:solidFill>
              </a:rPr>
              <a:t>(Cascade Shadow Map)</a:t>
            </a:r>
            <a:r>
              <a:rPr lang="ko-KR" altLang="en-US" sz="1600" dirty="0">
                <a:solidFill>
                  <a:schemeClr val="tx1"/>
                </a:solidFill>
              </a:rPr>
              <a:t>을 이용한 자원 절약 및 그림자 품질 향상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- </a:t>
            </a:r>
            <a:r>
              <a:rPr lang="ko-KR" altLang="en-US" sz="1600" dirty="0">
                <a:solidFill>
                  <a:schemeClr val="tx1"/>
                </a:solidFill>
              </a:rPr>
              <a:t>다양한 </a:t>
            </a:r>
            <a:r>
              <a:rPr lang="ko-KR" altLang="en-US" sz="1600" dirty="0" err="1">
                <a:solidFill>
                  <a:schemeClr val="tx1"/>
                </a:solidFill>
              </a:rPr>
              <a:t>파티클</a:t>
            </a:r>
            <a:r>
              <a:rPr lang="ko-KR" altLang="en-US" sz="1600" dirty="0">
                <a:solidFill>
                  <a:schemeClr val="tx1"/>
                </a:solidFill>
              </a:rPr>
              <a:t> 시스템 추가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카메라 </a:t>
            </a:r>
            <a:r>
              <a:rPr lang="ko-KR" altLang="en-US" sz="1600" dirty="0" err="1">
                <a:solidFill>
                  <a:schemeClr val="tx1"/>
                </a:solidFill>
              </a:rPr>
              <a:t>쉐이킹</a:t>
            </a:r>
            <a:r>
              <a:rPr lang="ko-KR" altLang="en-US" sz="1600" dirty="0">
                <a:solidFill>
                  <a:schemeClr val="tx1"/>
                </a:solidFill>
              </a:rPr>
              <a:t> 등을 이용한 </a:t>
            </a:r>
            <a:r>
              <a:rPr lang="ko-KR" altLang="en-US" sz="1600" dirty="0" err="1">
                <a:solidFill>
                  <a:schemeClr val="tx1"/>
                </a:solidFill>
              </a:rPr>
              <a:t>타격감</a:t>
            </a:r>
            <a:r>
              <a:rPr lang="ko-KR" altLang="en-US" sz="1600" dirty="0">
                <a:solidFill>
                  <a:schemeClr val="tx1"/>
                </a:solidFill>
              </a:rPr>
              <a:t> 개선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- (</a:t>
            </a:r>
            <a:r>
              <a:rPr lang="ko-KR" altLang="en-US" sz="1600" dirty="0">
                <a:solidFill>
                  <a:schemeClr val="tx1"/>
                </a:solidFill>
              </a:rPr>
              <a:t>시간이 허락한다면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지연 렌더링</a:t>
            </a:r>
            <a:r>
              <a:rPr lang="en-US" altLang="ko-KR" sz="1600" dirty="0">
                <a:solidFill>
                  <a:schemeClr val="tx1"/>
                </a:solidFill>
              </a:rPr>
              <a:t>(Deferred Rendering) </a:t>
            </a:r>
            <a:r>
              <a:rPr lang="ko-KR" altLang="en-US" sz="1600" dirty="0">
                <a:solidFill>
                  <a:schemeClr val="tx1"/>
                </a:solidFill>
              </a:rPr>
              <a:t>기법을 이용한 다중 조명 처리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b="1" dirty="0">
                <a:solidFill>
                  <a:schemeClr val="tx1"/>
                </a:solidFill>
              </a:rPr>
              <a:t>서버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- </a:t>
            </a:r>
            <a:r>
              <a:rPr lang="ko-KR" altLang="en-US" sz="1600" dirty="0">
                <a:solidFill>
                  <a:schemeClr val="tx1"/>
                </a:solidFill>
              </a:rPr>
              <a:t>마을의 섹터 분할 및 시야 처리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- DB </a:t>
            </a:r>
            <a:r>
              <a:rPr lang="ko-KR" altLang="en-US" sz="1600" dirty="0">
                <a:solidFill>
                  <a:schemeClr val="tx1"/>
                </a:solidFill>
              </a:rPr>
              <a:t>연결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DAE9EA0-789C-5882-5557-BDC92711A253}"/>
              </a:ext>
            </a:extLst>
          </p:cNvPr>
          <p:cNvSpPr/>
          <p:nvPr/>
        </p:nvSpPr>
        <p:spPr>
          <a:xfrm>
            <a:off x="394535" y="4623366"/>
            <a:ext cx="9143746" cy="19567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2. </a:t>
            </a:r>
            <a:r>
              <a:rPr lang="ko-KR" altLang="en-US" sz="2800" dirty="0">
                <a:solidFill>
                  <a:schemeClr val="tx1"/>
                </a:solidFill>
              </a:rPr>
              <a:t>컨텐츠</a:t>
            </a:r>
            <a:endParaRPr lang="en-US" altLang="ko-KR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ko-KR" altLang="en-US" sz="1600" dirty="0">
                <a:solidFill>
                  <a:schemeClr val="tx1"/>
                </a:solidFill>
              </a:rPr>
              <a:t>마을 컨텐츠 추가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마을을 거쳐 던전에 진입하도록 수정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- </a:t>
            </a:r>
            <a:r>
              <a:rPr lang="ko-KR" altLang="en-US" sz="1600" dirty="0">
                <a:solidFill>
                  <a:schemeClr val="tx1"/>
                </a:solidFill>
              </a:rPr>
              <a:t>스킬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변경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채팅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플레이어 강화와 같은 마을 내 상호작용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439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05DB0A8-CC24-1167-F491-220F6C1ED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4E51E-31D8-4AA8-9ACB-7F858D7C9DA9}"/>
              </a:ext>
            </a:extLst>
          </p:cNvPr>
          <p:cNvSpPr txBox="1">
            <a:spLocks/>
          </p:cNvSpPr>
          <p:nvPr/>
        </p:nvSpPr>
        <p:spPr>
          <a:xfrm>
            <a:off x="237243" y="-138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08. </a:t>
            </a:r>
            <a:r>
              <a:rPr lang="ko-KR" altLang="en-US" sz="2800" b="1" dirty="0"/>
              <a:t>진행도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20E7D1-533C-893B-1734-8C75F54C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80" y="2529761"/>
            <a:ext cx="9665839" cy="31383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A2138E-496E-EEF5-A2F5-9778243DC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891912"/>
            <a:ext cx="5151718" cy="16378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C49358-22AB-21D5-CAD2-1C310D3F295D}"/>
              </a:ext>
            </a:extLst>
          </p:cNvPr>
          <p:cNvSpPr txBox="1"/>
          <p:nvPr/>
        </p:nvSpPr>
        <p:spPr>
          <a:xfrm>
            <a:off x="5388961" y="89191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기존 개발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2D7D03-8308-D53D-AC05-34E00BC653E6}"/>
              </a:ext>
            </a:extLst>
          </p:cNvPr>
          <p:cNvSpPr txBox="1"/>
          <p:nvPr/>
        </p:nvSpPr>
        <p:spPr>
          <a:xfrm>
            <a:off x="4614710" y="585250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현재 확정된 개발 일정</a:t>
            </a:r>
          </a:p>
        </p:txBody>
      </p:sp>
    </p:spTree>
    <p:extLst>
      <p:ext uri="{BB962C8B-B14F-4D97-AF65-F5344CB8AC3E}">
        <p14:creationId xmlns:p14="http://schemas.microsoft.com/office/powerpoint/2010/main" val="27689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05DB0A8-CC24-1167-F491-220F6C1ED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4E51E-31D8-4AA8-9ACB-7F858D7C9DA9}"/>
              </a:ext>
            </a:extLst>
          </p:cNvPr>
          <p:cNvSpPr txBox="1">
            <a:spLocks/>
          </p:cNvSpPr>
          <p:nvPr/>
        </p:nvSpPr>
        <p:spPr>
          <a:xfrm>
            <a:off x="2936145" y="2044760"/>
            <a:ext cx="5662569" cy="2619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200" b="1" dirty="0"/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306133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8F991FAE-8978-3E5E-BE47-5E26054CD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3EC23E6-35CA-437D-D43D-FE463269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EB861-9EED-BF34-18CC-9F46D3663B04}"/>
              </a:ext>
            </a:extLst>
          </p:cNvPr>
          <p:cNvSpPr txBox="1"/>
          <p:nvPr/>
        </p:nvSpPr>
        <p:spPr>
          <a:xfrm>
            <a:off x="1022815" y="1690688"/>
            <a:ext cx="4648412" cy="366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/>
              <a:t>게임 소개</a:t>
            </a:r>
            <a:endParaRPr lang="en-US" altLang="ko-KR" sz="2400" dirty="0"/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/>
              <a:t>개발 목표와 진행 사항</a:t>
            </a:r>
            <a:endParaRPr lang="en-US" altLang="ko-KR" sz="2400" dirty="0"/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/>
              <a:t>게임 조작</a:t>
            </a:r>
            <a:endParaRPr lang="en-US" altLang="ko-KR" sz="2400" dirty="0"/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/>
              <a:t>기술요소와 중점 연구분야</a:t>
            </a:r>
            <a:endParaRPr lang="en-US" altLang="ko-KR" sz="2400" dirty="0"/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/>
              <a:t>개발 내용</a:t>
            </a:r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D2A08D-FB29-02AB-CEF0-43745243C7F3}"/>
              </a:ext>
            </a:extLst>
          </p:cNvPr>
          <p:cNvSpPr txBox="1"/>
          <p:nvPr/>
        </p:nvSpPr>
        <p:spPr>
          <a:xfrm>
            <a:off x="5655162" y="1690688"/>
            <a:ext cx="4648412" cy="292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/>
              <a:t>6. </a:t>
            </a:r>
            <a:r>
              <a:rPr lang="ko-KR" altLang="en-US" sz="2400" dirty="0"/>
              <a:t>문제점 및 보완책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7. </a:t>
            </a:r>
            <a:r>
              <a:rPr lang="ko-KR" altLang="en-US" sz="2400" dirty="0"/>
              <a:t>향후 개발 일정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8. </a:t>
            </a:r>
            <a:r>
              <a:rPr lang="ko-KR" altLang="en-US" sz="2400" dirty="0"/>
              <a:t>진행도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9. </a:t>
            </a:r>
            <a:r>
              <a:rPr lang="ko-KR" altLang="en-US" sz="2400" dirty="0"/>
              <a:t>데모 시연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09028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24906" y="5831904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21244" y="16538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F50B7AC-4358-2405-0575-B61686350913}"/>
              </a:ext>
            </a:extLst>
          </p:cNvPr>
          <p:cNvSpPr txBox="1">
            <a:spLocks/>
          </p:cNvSpPr>
          <p:nvPr/>
        </p:nvSpPr>
        <p:spPr>
          <a:xfrm>
            <a:off x="237243" y="-138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01. </a:t>
            </a:r>
            <a:r>
              <a:rPr lang="ko-KR" altLang="en-US" sz="2800" b="1" dirty="0"/>
              <a:t>게임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77CB95-0F1E-1755-EDDC-4B0C4B0D596F}"/>
              </a:ext>
            </a:extLst>
          </p:cNvPr>
          <p:cNvSpPr/>
          <p:nvPr/>
        </p:nvSpPr>
        <p:spPr>
          <a:xfrm>
            <a:off x="697432" y="1220847"/>
            <a:ext cx="5195369" cy="297895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9EC419-93C8-D378-31F9-E310FEB486D8}"/>
              </a:ext>
            </a:extLst>
          </p:cNvPr>
          <p:cNvSpPr/>
          <p:nvPr/>
        </p:nvSpPr>
        <p:spPr>
          <a:xfrm>
            <a:off x="6299200" y="1220848"/>
            <a:ext cx="5259294" cy="297895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019F568-EE01-4FBB-A137-BA7FB6829EA0}"/>
              </a:ext>
            </a:extLst>
          </p:cNvPr>
          <p:cNvSpPr/>
          <p:nvPr/>
        </p:nvSpPr>
        <p:spPr>
          <a:xfrm>
            <a:off x="1377192" y="4578398"/>
            <a:ext cx="9437615" cy="1694075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/>
                </a:solidFill>
              </a:rPr>
              <a:t>세상끝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장르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협력 액션 </a:t>
            </a:r>
            <a:r>
              <a:rPr lang="en-US" altLang="ko-KR" dirty="0">
                <a:solidFill>
                  <a:schemeClr val="tx1"/>
                </a:solidFill>
              </a:rPr>
              <a:t>MORPG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플레이 인원</a:t>
            </a:r>
            <a:r>
              <a:rPr lang="en-US" altLang="ko-KR" dirty="0">
                <a:solidFill>
                  <a:schemeClr val="tx1"/>
                </a:solidFill>
              </a:rPr>
              <a:t>: 1~3</a:t>
            </a:r>
            <a:r>
              <a:rPr lang="ko-KR" altLang="en-US" dirty="0">
                <a:solidFill>
                  <a:schemeClr val="tx1"/>
                </a:solidFill>
              </a:rPr>
              <a:t>명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2F12F4-6A3C-D7EB-1DD5-D617C138A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1" y="1286403"/>
            <a:ext cx="5055344" cy="2847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4DCC79-7D20-6C4A-81D9-0AA3DB8D2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94" y="1286403"/>
            <a:ext cx="5097306" cy="287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8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21244" y="16538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8087F4-2E44-4FAF-ADE5-36876B214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71" y="271507"/>
            <a:ext cx="3659651" cy="21727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8C3607-DA5B-43C1-BDFE-6AB109D55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15" y="271507"/>
            <a:ext cx="3843661" cy="21727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53F961C-C7C4-49A0-AE09-BFE0401BEE76}"/>
              </a:ext>
            </a:extLst>
          </p:cNvPr>
          <p:cNvSpPr/>
          <p:nvPr/>
        </p:nvSpPr>
        <p:spPr>
          <a:xfrm>
            <a:off x="1465585" y="2575906"/>
            <a:ext cx="4247520" cy="46139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시작화면에서 게임 시작 버튼을 누르면 게임 시작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F6CF432-FAE7-436E-A292-C60C1D6550A7}"/>
              </a:ext>
            </a:extLst>
          </p:cNvPr>
          <p:cNvSpPr/>
          <p:nvPr/>
        </p:nvSpPr>
        <p:spPr>
          <a:xfrm>
            <a:off x="5713598" y="1168999"/>
            <a:ext cx="764803" cy="45275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8163A2A-5B8A-47C2-9541-492EF3325F30}"/>
              </a:ext>
            </a:extLst>
          </p:cNvPr>
          <p:cNvSpPr/>
          <p:nvPr/>
        </p:nvSpPr>
        <p:spPr>
          <a:xfrm>
            <a:off x="6353037" y="2609195"/>
            <a:ext cx="4247520" cy="4371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던전 중앙의 재단을 작동 시키면 </a:t>
            </a:r>
            <a:r>
              <a:rPr lang="ko-KR" altLang="en-US" sz="1400" b="1" dirty="0" err="1">
                <a:solidFill>
                  <a:schemeClr val="tx1"/>
                </a:solidFill>
              </a:rPr>
              <a:t>몬스터들이</a:t>
            </a:r>
            <a:r>
              <a:rPr lang="ko-KR" altLang="en-US" sz="1400" b="1" dirty="0">
                <a:solidFill>
                  <a:schemeClr val="tx1"/>
                </a:solidFill>
              </a:rPr>
              <a:t> 등장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3A89A1C-5411-4CC4-AA70-A9A9EC341B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0" y="3429000"/>
            <a:ext cx="2602883" cy="21280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6D1A806-A16E-4A97-928C-74B85158BE02}"/>
              </a:ext>
            </a:extLst>
          </p:cNvPr>
          <p:cNvSpPr/>
          <p:nvPr/>
        </p:nvSpPr>
        <p:spPr>
          <a:xfrm>
            <a:off x="227173" y="5712590"/>
            <a:ext cx="2482679" cy="4371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협력을 통해 몬스터 처치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F69B5DB-A838-D5B7-2DAE-48432BBF61E4}"/>
              </a:ext>
            </a:extLst>
          </p:cNvPr>
          <p:cNvSpPr/>
          <p:nvPr/>
        </p:nvSpPr>
        <p:spPr>
          <a:xfrm>
            <a:off x="2969639" y="4345284"/>
            <a:ext cx="764803" cy="45275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56CD75-F800-0EC2-3F4B-41B4CE00E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02" y="3454324"/>
            <a:ext cx="3300446" cy="22346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B31B4DD-7B1A-902B-EEEB-886922DE037F}"/>
              </a:ext>
            </a:extLst>
          </p:cNvPr>
          <p:cNvSpPr/>
          <p:nvPr/>
        </p:nvSpPr>
        <p:spPr>
          <a:xfrm>
            <a:off x="3994683" y="5872669"/>
            <a:ext cx="3042884" cy="46139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던전 끝으로 가서 문 앞에 있는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포탈을 타면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다음 층으로 이동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89B3234-12FD-FBCE-F523-15CCC159030F}"/>
              </a:ext>
            </a:extLst>
          </p:cNvPr>
          <p:cNvSpPr/>
          <p:nvPr/>
        </p:nvSpPr>
        <p:spPr>
          <a:xfrm>
            <a:off x="7297808" y="4345284"/>
            <a:ext cx="764803" cy="45275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62BE3CE-21E7-8D47-BF5E-541F9F16D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071" y="3429000"/>
            <a:ext cx="3770756" cy="22600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C5ACFF6-0B37-B665-F65D-901C25926BF1}"/>
              </a:ext>
            </a:extLst>
          </p:cNvPr>
          <p:cNvSpPr/>
          <p:nvPr/>
        </p:nvSpPr>
        <p:spPr>
          <a:xfrm>
            <a:off x="8558007" y="5818352"/>
            <a:ext cx="3042884" cy="46139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다음 층에서 같은 방식으로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플레이 진행</a:t>
            </a:r>
          </a:p>
        </p:txBody>
      </p:sp>
    </p:spTree>
    <p:extLst>
      <p:ext uri="{BB962C8B-B14F-4D97-AF65-F5344CB8AC3E}">
        <p14:creationId xmlns:p14="http://schemas.microsoft.com/office/powerpoint/2010/main" val="2812335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60141" y="5825928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21244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F5726CCC-F3DF-44B9-BE98-2A5EC8D7B080}"/>
              </a:ext>
            </a:extLst>
          </p:cNvPr>
          <p:cNvSpPr txBox="1">
            <a:spLocks/>
          </p:cNvSpPr>
          <p:nvPr/>
        </p:nvSpPr>
        <p:spPr>
          <a:xfrm>
            <a:off x="237243" y="-138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02. </a:t>
            </a:r>
            <a:r>
              <a:rPr lang="ko-KR" altLang="en-US" sz="2800" b="1" dirty="0"/>
              <a:t>개발 목표와 진행 사항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655EDC9-62F8-172A-0B80-FD81A843E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7" y="860612"/>
            <a:ext cx="7735369" cy="43511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A2606B-537E-D2F6-7039-4479E5BF280A}"/>
              </a:ext>
            </a:extLst>
          </p:cNvPr>
          <p:cNvSpPr txBox="1"/>
          <p:nvPr/>
        </p:nvSpPr>
        <p:spPr>
          <a:xfrm>
            <a:off x="4870081" y="2235408"/>
            <a:ext cx="6878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5~6</a:t>
            </a:r>
            <a:r>
              <a:rPr lang="ko-KR" altLang="en-US" sz="2800" b="1" dirty="0"/>
              <a:t>월 예정된 </a:t>
            </a:r>
            <a:r>
              <a:rPr lang="ko-KR" altLang="en-US" sz="2800" b="1" dirty="0" err="1"/>
              <a:t>멀티쓰레드</a:t>
            </a:r>
            <a:r>
              <a:rPr lang="ko-KR" altLang="en-US" sz="2800" b="1" dirty="0"/>
              <a:t> 렌더링 선 구현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8CE215B-35FE-D3DE-A501-8BF1F1854E25}"/>
              </a:ext>
            </a:extLst>
          </p:cNvPr>
          <p:cNvSpPr/>
          <p:nvPr/>
        </p:nvSpPr>
        <p:spPr>
          <a:xfrm>
            <a:off x="4523445" y="2386453"/>
            <a:ext cx="346636" cy="249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9F0214-32A9-B2DB-37EF-5A2FFB706862}"/>
              </a:ext>
            </a:extLst>
          </p:cNvPr>
          <p:cNvSpPr txBox="1"/>
          <p:nvPr/>
        </p:nvSpPr>
        <p:spPr>
          <a:xfrm>
            <a:off x="3473219" y="5564310"/>
            <a:ext cx="5610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그 외 모든 사항 구현 완료</a:t>
            </a:r>
          </a:p>
        </p:txBody>
      </p:sp>
    </p:spTree>
    <p:extLst>
      <p:ext uri="{BB962C8B-B14F-4D97-AF65-F5344CB8AC3E}">
        <p14:creationId xmlns:p14="http://schemas.microsoft.com/office/powerpoint/2010/main" val="2852479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1B61DE40-D11A-DE67-E719-F8DA28A744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5956B61-39A5-E4BA-05AC-3D0FD0A17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63" y="2506882"/>
            <a:ext cx="8199120" cy="288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707BB2D-580C-FA62-E285-411A798BEAB5}"/>
              </a:ext>
            </a:extLst>
          </p:cNvPr>
          <p:cNvSpPr/>
          <p:nvPr/>
        </p:nvSpPr>
        <p:spPr>
          <a:xfrm>
            <a:off x="2189480" y="3590072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B34AC6-4395-313C-A222-5F6707609CAC}"/>
              </a:ext>
            </a:extLst>
          </p:cNvPr>
          <p:cNvSpPr/>
          <p:nvPr/>
        </p:nvSpPr>
        <p:spPr>
          <a:xfrm>
            <a:off x="2275840" y="3930987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4E1E9F-917A-4459-4FBC-547C510E30BB}"/>
              </a:ext>
            </a:extLst>
          </p:cNvPr>
          <p:cNvSpPr/>
          <p:nvPr/>
        </p:nvSpPr>
        <p:spPr>
          <a:xfrm>
            <a:off x="1945640" y="3930986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4D23EB-AEB5-5C58-EA47-45C982C701FC}"/>
              </a:ext>
            </a:extLst>
          </p:cNvPr>
          <p:cNvSpPr/>
          <p:nvPr/>
        </p:nvSpPr>
        <p:spPr>
          <a:xfrm>
            <a:off x="2606040" y="3930985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4701D63-8449-CCD0-9BEE-6C6F7A75D9FB}"/>
              </a:ext>
            </a:extLst>
          </p:cNvPr>
          <p:cNvSpPr/>
          <p:nvPr/>
        </p:nvSpPr>
        <p:spPr>
          <a:xfrm rot="3436728">
            <a:off x="855713" y="2900981"/>
            <a:ext cx="1989159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329C9-C2E2-0A61-EC93-7FF37287306B}"/>
              </a:ext>
            </a:extLst>
          </p:cNvPr>
          <p:cNvSpPr txBox="1"/>
          <p:nvPr/>
        </p:nvSpPr>
        <p:spPr>
          <a:xfrm>
            <a:off x="901084" y="1754315"/>
            <a:ext cx="143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WASD: </a:t>
            </a:r>
            <a:r>
              <a:rPr lang="ko-KR" altLang="en-US" dirty="0"/>
              <a:t>이동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F536B2-BAD1-386D-89AC-0D2A3C7AE9D5}"/>
              </a:ext>
            </a:extLst>
          </p:cNvPr>
          <p:cNvSpPr/>
          <p:nvPr/>
        </p:nvSpPr>
        <p:spPr>
          <a:xfrm>
            <a:off x="2519680" y="3590068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771E74D-B6F6-0667-B4CB-CB229FC75E0D}"/>
              </a:ext>
            </a:extLst>
          </p:cNvPr>
          <p:cNvSpPr/>
          <p:nvPr/>
        </p:nvSpPr>
        <p:spPr>
          <a:xfrm rot="7594937">
            <a:off x="2309851" y="2916773"/>
            <a:ext cx="1868600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ACC0F-BF31-B404-5FAF-6E3A36BF6F99}"/>
              </a:ext>
            </a:extLst>
          </p:cNvPr>
          <p:cNvSpPr txBox="1"/>
          <p:nvPr/>
        </p:nvSpPr>
        <p:spPr>
          <a:xfrm>
            <a:off x="3206801" y="175431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E: </a:t>
            </a:r>
            <a:r>
              <a:rPr lang="ko-KR" altLang="en-US" dirty="0"/>
              <a:t>기본 스킬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513BD4-6112-A918-F964-44F9DAF07EFB}"/>
              </a:ext>
            </a:extLst>
          </p:cNvPr>
          <p:cNvSpPr/>
          <p:nvPr/>
        </p:nvSpPr>
        <p:spPr>
          <a:xfrm>
            <a:off x="1844040" y="3588032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01B7863-EC5A-08BE-5B4F-077B7B5EE5B2}"/>
              </a:ext>
            </a:extLst>
          </p:cNvPr>
          <p:cNvSpPr/>
          <p:nvPr/>
        </p:nvSpPr>
        <p:spPr>
          <a:xfrm>
            <a:off x="1108494" y="3654373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E7C23D-6B42-A1E3-1EE0-8D18B299AF92}"/>
              </a:ext>
            </a:extLst>
          </p:cNvPr>
          <p:cNvSpPr txBox="1"/>
          <p:nvPr/>
        </p:nvSpPr>
        <p:spPr>
          <a:xfrm>
            <a:off x="-48671" y="355084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Q: </a:t>
            </a:r>
            <a:r>
              <a:rPr lang="ko-KR" altLang="en-US" dirty="0" err="1"/>
              <a:t>궁극기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D5996B-739D-77B6-EE6F-81644F341428}"/>
              </a:ext>
            </a:extLst>
          </p:cNvPr>
          <p:cNvSpPr/>
          <p:nvPr/>
        </p:nvSpPr>
        <p:spPr>
          <a:xfrm>
            <a:off x="2700020" y="4585993"/>
            <a:ext cx="2030476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77A2EBA-A535-FDC3-1CCF-C81B387FD1F8}"/>
              </a:ext>
            </a:extLst>
          </p:cNvPr>
          <p:cNvSpPr/>
          <p:nvPr/>
        </p:nvSpPr>
        <p:spPr>
          <a:xfrm rot="18444692">
            <a:off x="2963705" y="4996155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BAAF1A-DE92-6EF6-BF09-21FAD6413070}"/>
              </a:ext>
            </a:extLst>
          </p:cNvPr>
          <p:cNvSpPr txBox="1"/>
          <p:nvPr/>
        </p:nvSpPr>
        <p:spPr>
          <a:xfrm>
            <a:off x="2450447" y="5435270"/>
            <a:ext cx="166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SPACE: </a:t>
            </a:r>
            <a:r>
              <a:rPr lang="ko-KR" altLang="en-US" dirty="0"/>
              <a:t>구르기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A406BAE-5DAF-F393-51A0-B299C9A453ED}"/>
              </a:ext>
            </a:extLst>
          </p:cNvPr>
          <p:cNvSpPr/>
          <p:nvPr/>
        </p:nvSpPr>
        <p:spPr>
          <a:xfrm>
            <a:off x="10066936" y="2547156"/>
            <a:ext cx="1686560" cy="27635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5483230-71FE-9D43-B8A2-6D6CD0247AFA}"/>
              </a:ext>
            </a:extLst>
          </p:cNvPr>
          <p:cNvCxnSpPr>
            <a:cxnSpLocks/>
          </p:cNvCxnSpPr>
          <p:nvPr/>
        </p:nvCxnSpPr>
        <p:spPr>
          <a:xfrm>
            <a:off x="10106025" y="3550841"/>
            <a:ext cx="1613689" cy="185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F8CC32C-45BF-1065-075D-17FCCC1AAFC8}"/>
              </a:ext>
            </a:extLst>
          </p:cNvPr>
          <p:cNvCxnSpPr>
            <a:cxnSpLocks/>
          </p:cNvCxnSpPr>
          <p:nvPr/>
        </p:nvCxnSpPr>
        <p:spPr>
          <a:xfrm>
            <a:off x="10910216" y="2547156"/>
            <a:ext cx="0" cy="10222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0EF71624-3C3B-FBF8-B121-B13ECE27EC4B}"/>
              </a:ext>
            </a:extLst>
          </p:cNvPr>
          <p:cNvSpPr txBox="1"/>
          <p:nvPr/>
        </p:nvSpPr>
        <p:spPr>
          <a:xfrm>
            <a:off x="8300133" y="5394622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마우스 이동</a:t>
            </a:r>
            <a:r>
              <a:rPr lang="en-US" altLang="ko-KR" dirty="0"/>
              <a:t>: </a:t>
            </a:r>
            <a:r>
              <a:rPr lang="ko-KR" altLang="en-US" dirty="0"/>
              <a:t>시점 이동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A545FC40-04AD-F1B2-4C7E-2D231E51DF3A}"/>
              </a:ext>
            </a:extLst>
          </p:cNvPr>
          <p:cNvSpPr txBox="1"/>
          <p:nvPr/>
        </p:nvSpPr>
        <p:spPr>
          <a:xfrm>
            <a:off x="8300133" y="1737639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LBUTTON: </a:t>
            </a:r>
            <a:r>
              <a:rPr lang="ko-KR" altLang="en-US" dirty="0"/>
              <a:t>일반 공격</a:t>
            </a:r>
          </a:p>
        </p:txBody>
      </p:sp>
      <p:sp>
        <p:nvSpPr>
          <p:cNvPr id="1027" name="화살표: 오른쪽 1026">
            <a:extLst>
              <a:ext uri="{FF2B5EF4-FFF2-40B4-BE49-F238E27FC236}">
                <a16:creationId xmlns:a16="http://schemas.microsoft.com/office/drawing/2014/main" id="{4699A068-B1AF-0632-6705-19704A979029}"/>
              </a:ext>
            </a:extLst>
          </p:cNvPr>
          <p:cNvSpPr/>
          <p:nvPr/>
        </p:nvSpPr>
        <p:spPr>
          <a:xfrm rot="3436728">
            <a:off x="9669121" y="2636483"/>
            <a:ext cx="1167561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화살표: 오른쪽 1027">
            <a:extLst>
              <a:ext uri="{FF2B5EF4-FFF2-40B4-BE49-F238E27FC236}">
                <a16:creationId xmlns:a16="http://schemas.microsoft.com/office/drawing/2014/main" id="{FDC49C62-77DB-11FC-36C0-CE0BC46FEA17}"/>
              </a:ext>
            </a:extLst>
          </p:cNvPr>
          <p:cNvSpPr/>
          <p:nvPr/>
        </p:nvSpPr>
        <p:spPr>
          <a:xfrm rot="18444692">
            <a:off x="9753742" y="4860968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85F889-AC0B-2B35-DE6D-D39BD5417DDB}"/>
              </a:ext>
            </a:extLst>
          </p:cNvPr>
          <p:cNvSpPr/>
          <p:nvPr/>
        </p:nvSpPr>
        <p:spPr>
          <a:xfrm>
            <a:off x="2936240" y="3930985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9A64C53-2E67-1CD2-FDD2-B76104A762AF}"/>
              </a:ext>
            </a:extLst>
          </p:cNvPr>
          <p:cNvSpPr/>
          <p:nvPr/>
        </p:nvSpPr>
        <p:spPr>
          <a:xfrm rot="8200949">
            <a:off x="2988924" y="3063005"/>
            <a:ext cx="2261222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4FACA4-5833-66D1-AA13-839D84713ACD}"/>
              </a:ext>
            </a:extLst>
          </p:cNvPr>
          <p:cNvSpPr txBox="1"/>
          <p:nvPr/>
        </p:nvSpPr>
        <p:spPr>
          <a:xfrm>
            <a:off x="4940351" y="1760349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F: </a:t>
            </a:r>
            <a:r>
              <a:rPr lang="ko-KR" altLang="en-US" dirty="0"/>
              <a:t>상호작용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272DD8C-5CBA-5450-77C4-B1FA67FE9D13}"/>
              </a:ext>
            </a:extLst>
          </p:cNvPr>
          <p:cNvSpPr/>
          <p:nvPr/>
        </p:nvSpPr>
        <p:spPr>
          <a:xfrm rot="5400000">
            <a:off x="10405371" y="2252473"/>
            <a:ext cx="1621067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700EB0-4399-DDF6-70E1-17B8565135C4}"/>
              </a:ext>
            </a:extLst>
          </p:cNvPr>
          <p:cNvSpPr txBox="1"/>
          <p:nvPr/>
        </p:nvSpPr>
        <p:spPr>
          <a:xfrm>
            <a:off x="10210987" y="1068823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RBUTTON: </a:t>
            </a:r>
            <a:r>
              <a:rPr lang="ko-KR" altLang="en-US" dirty="0" err="1"/>
              <a:t>대쉬</a:t>
            </a:r>
            <a:endParaRPr lang="ko-KR" altLang="en-US" dirty="0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C82135AA-1D40-4BEA-8832-F86F7B639B78}"/>
              </a:ext>
            </a:extLst>
          </p:cNvPr>
          <p:cNvSpPr txBox="1">
            <a:spLocks/>
          </p:cNvSpPr>
          <p:nvPr/>
        </p:nvSpPr>
        <p:spPr>
          <a:xfrm>
            <a:off x="237243" y="-138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03. </a:t>
            </a:r>
            <a:r>
              <a:rPr lang="ko-KR" altLang="en-US" sz="2800" b="1" dirty="0"/>
              <a:t>게임 조작</a:t>
            </a:r>
          </a:p>
        </p:txBody>
      </p:sp>
    </p:spTree>
    <p:extLst>
      <p:ext uri="{BB962C8B-B14F-4D97-AF65-F5344CB8AC3E}">
        <p14:creationId xmlns:p14="http://schemas.microsoft.com/office/powerpoint/2010/main" val="114302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24906" y="5831904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21244" y="16538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F5726CCC-F3DF-44B9-BE98-2A5EC8D7B080}"/>
              </a:ext>
            </a:extLst>
          </p:cNvPr>
          <p:cNvSpPr txBox="1">
            <a:spLocks/>
          </p:cNvSpPr>
          <p:nvPr/>
        </p:nvSpPr>
        <p:spPr>
          <a:xfrm>
            <a:off x="237243" y="-138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04. </a:t>
            </a:r>
            <a:r>
              <a:rPr lang="ko-KR" altLang="en-US" sz="2800" b="1" dirty="0"/>
              <a:t>기술 요소와 중점 연구 분야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2506E50-9831-41B9-99DD-733832E6F2F0}"/>
              </a:ext>
            </a:extLst>
          </p:cNvPr>
          <p:cNvSpPr/>
          <p:nvPr/>
        </p:nvSpPr>
        <p:spPr>
          <a:xfrm>
            <a:off x="394536" y="4951130"/>
            <a:ext cx="9143746" cy="14334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</a:rPr>
              <a:t>3. </a:t>
            </a:r>
            <a:r>
              <a:rPr lang="ko-KR" altLang="en-US" sz="2800" dirty="0">
                <a:solidFill>
                  <a:schemeClr val="tx1"/>
                </a:solidFill>
              </a:rPr>
              <a:t>서버</a:t>
            </a:r>
            <a:endParaRPr lang="en-US" altLang="ko-KR" sz="28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	- </a:t>
            </a:r>
            <a:r>
              <a:rPr lang="ko-KR" altLang="en-US" sz="1600" dirty="0">
                <a:solidFill>
                  <a:schemeClr val="tx1"/>
                </a:solidFill>
              </a:rPr>
              <a:t>게임 룸이 있는 </a:t>
            </a:r>
            <a:r>
              <a:rPr lang="en-US" altLang="ko-KR" sz="1600" dirty="0">
                <a:solidFill>
                  <a:schemeClr val="tx1"/>
                </a:solidFill>
              </a:rPr>
              <a:t>C++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IOCP</a:t>
            </a:r>
            <a:r>
              <a:rPr lang="ko-KR" altLang="en-US" sz="1600" dirty="0">
                <a:solidFill>
                  <a:schemeClr val="tx1"/>
                </a:solidFill>
              </a:rPr>
              <a:t> 서버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	- </a:t>
            </a:r>
            <a:r>
              <a:rPr lang="ko-KR" altLang="en-US" sz="1600" dirty="0">
                <a:solidFill>
                  <a:schemeClr val="tx1"/>
                </a:solidFill>
              </a:rPr>
              <a:t>트리거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ko-KR" altLang="en-US" sz="1600" dirty="0">
                <a:solidFill>
                  <a:schemeClr val="tx1"/>
                </a:solidFill>
              </a:rPr>
              <a:t> 히트 스캔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OBB</a:t>
            </a:r>
            <a:r>
              <a:rPr lang="ko-KR" altLang="en-US" sz="1600" dirty="0">
                <a:solidFill>
                  <a:schemeClr val="tx1"/>
                </a:solidFill>
              </a:rPr>
              <a:t> 충돌 처리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504DB1A-78C0-462E-A22A-B0E2D80D0110}"/>
              </a:ext>
            </a:extLst>
          </p:cNvPr>
          <p:cNvSpPr/>
          <p:nvPr/>
        </p:nvSpPr>
        <p:spPr>
          <a:xfrm>
            <a:off x="394536" y="3509306"/>
            <a:ext cx="9143746" cy="13615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2. </a:t>
            </a:r>
            <a:r>
              <a:rPr lang="ko-KR" altLang="en-US" sz="2800" dirty="0">
                <a:solidFill>
                  <a:schemeClr val="tx1"/>
                </a:solidFill>
              </a:rPr>
              <a:t>애니메이션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- </a:t>
            </a:r>
            <a:r>
              <a:rPr lang="ko-KR" altLang="en-US" sz="1600" dirty="0" err="1">
                <a:solidFill>
                  <a:schemeClr val="tx1"/>
                </a:solidFill>
              </a:rPr>
              <a:t>스키닝</a:t>
            </a:r>
            <a:r>
              <a:rPr lang="ko-KR" altLang="en-US" sz="1600" dirty="0">
                <a:solidFill>
                  <a:schemeClr val="tx1"/>
                </a:solidFill>
              </a:rPr>
              <a:t> 애니메이션을 이용한 캐릭터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적 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- </a:t>
            </a:r>
            <a:r>
              <a:rPr lang="ko-KR" altLang="en-US" sz="1600" dirty="0">
                <a:solidFill>
                  <a:schemeClr val="tx1"/>
                </a:solidFill>
              </a:rPr>
              <a:t>애니메이션 </a:t>
            </a:r>
            <a:r>
              <a:rPr lang="ko-KR" altLang="en-US" sz="1600" dirty="0" err="1">
                <a:solidFill>
                  <a:schemeClr val="tx1"/>
                </a:solidFill>
              </a:rPr>
              <a:t>블렌딩을</a:t>
            </a:r>
            <a:r>
              <a:rPr lang="ko-KR" altLang="en-US" sz="1600" dirty="0">
                <a:solidFill>
                  <a:schemeClr val="tx1"/>
                </a:solidFill>
              </a:rPr>
              <a:t> 이용한 자연스러운 애니메이션 간 전환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5D1D865-37FD-45F5-990C-6184E88B7165}"/>
              </a:ext>
            </a:extLst>
          </p:cNvPr>
          <p:cNvSpPr/>
          <p:nvPr/>
        </p:nvSpPr>
        <p:spPr>
          <a:xfrm>
            <a:off x="394536" y="1121733"/>
            <a:ext cx="9143746" cy="23072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>
                <a:solidFill>
                  <a:schemeClr val="tx1"/>
                </a:solidFill>
              </a:rPr>
              <a:t>클라이언트</a:t>
            </a:r>
            <a:endParaRPr lang="en-US" altLang="ko-KR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- DirectX </a:t>
            </a:r>
            <a:r>
              <a:rPr lang="ko-KR" altLang="en-US" sz="1600" dirty="0">
                <a:solidFill>
                  <a:schemeClr val="tx1"/>
                </a:solidFill>
              </a:rPr>
              <a:t>멀티 쓰레드 렌더링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- </a:t>
            </a:r>
            <a:r>
              <a:rPr lang="ko-KR" altLang="en-US" sz="1600" dirty="0">
                <a:solidFill>
                  <a:schemeClr val="tx1"/>
                </a:solidFill>
              </a:rPr>
              <a:t>계산 </a:t>
            </a:r>
            <a:r>
              <a:rPr lang="ko-KR" altLang="en-US" sz="1600" dirty="0" err="1">
                <a:solidFill>
                  <a:schemeClr val="tx1"/>
                </a:solidFill>
              </a:rPr>
              <a:t>셰이더를</a:t>
            </a:r>
            <a:r>
              <a:rPr lang="ko-KR" altLang="en-US" sz="1600" dirty="0">
                <a:solidFill>
                  <a:schemeClr val="tx1"/>
                </a:solidFill>
              </a:rPr>
              <a:t> 이용한 </a:t>
            </a:r>
            <a:r>
              <a:rPr lang="ko-KR" altLang="en-US" sz="1600" dirty="0" err="1">
                <a:solidFill>
                  <a:schemeClr val="tx1"/>
                </a:solidFill>
              </a:rPr>
              <a:t>블러링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페이드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외곽선 효과 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- </a:t>
            </a:r>
            <a:r>
              <a:rPr lang="ko-KR" altLang="en-US" sz="1600" dirty="0">
                <a:solidFill>
                  <a:schemeClr val="tx1"/>
                </a:solidFill>
              </a:rPr>
              <a:t>스트림 출력과 기하 </a:t>
            </a:r>
            <a:r>
              <a:rPr lang="ko-KR" altLang="en-US" sz="1600" dirty="0" err="1">
                <a:solidFill>
                  <a:schemeClr val="tx1"/>
                </a:solidFill>
              </a:rPr>
              <a:t>셰이더를</a:t>
            </a:r>
            <a:r>
              <a:rPr lang="ko-KR" altLang="en-US" sz="1600" dirty="0">
                <a:solidFill>
                  <a:schemeClr val="tx1"/>
                </a:solidFill>
              </a:rPr>
              <a:t> 활용한 </a:t>
            </a:r>
            <a:r>
              <a:rPr lang="ko-KR" altLang="en-US" sz="1600" dirty="0" err="1">
                <a:solidFill>
                  <a:schemeClr val="tx1"/>
                </a:solidFill>
              </a:rPr>
              <a:t>파티클</a:t>
            </a:r>
            <a:r>
              <a:rPr lang="ko-KR" altLang="en-US" sz="1600" dirty="0">
                <a:solidFill>
                  <a:schemeClr val="tx1"/>
                </a:solidFill>
              </a:rPr>
              <a:t> 효과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- </a:t>
            </a:r>
            <a:r>
              <a:rPr lang="ko-KR" altLang="en-US" sz="1600" dirty="0" err="1">
                <a:solidFill>
                  <a:schemeClr val="tx1"/>
                </a:solidFill>
              </a:rPr>
              <a:t>인스턴싱을</a:t>
            </a:r>
            <a:r>
              <a:rPr lang="ko-KR" altLang="en-US" sz="1600" dirty="0">
                <a:solidFill>
                  <a:schemeClr val="tx1"/>
                </a:solidFill>
              </a:rPr>
              <a:t> 이용한 효율적인 렌더링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202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24906" y="5831904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21244" y="16538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F5726CCC-F3DF-44B9-BE98-2A5EC8D7B080}"/>
              </a:ext>
            </a:extLst>
          </p:cNvPr>
          <p:cNvSpPr txBox="1">
            <a:spLocks/>
          </p:cNvSpPr>
          <p:nvPr/>
        </p:nvSpPr>
        <p:spPr>
          <a:xfrm>
            <a:off x="237243" y="-138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DirectX</a:t>
            </a:r>
            <a:r>
              <a:rPr lang="ko-KR" altLang="en-US" sz="2800" b="1" dirty="0"/>
              <a:t> 멀티 쓰레드 렌더링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B45A00F-1B3F-3D85-CC8D-4AC2D4124DC3}"/>
              </a:ext>
            </a:extLst>
          </p:cNvPr>
          <p:cNvSpPr/>
          <p:nvPr/>
        </p:nvSpPr>
        <p:spPr>
          <a:xfrm>
            <a:off x="1685365" y="974166"/>
            <a:ext cx="5074902" cy="39683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721E9-458C-92A7-6FDD-2DBD62457757}"/>
              </a:ext>
            </a:extLst>
          </p:cNvPr>
          <p:cNvSpPr txBox="1"/>
          <p:nvPr/>
        </p:nvSpPr>
        <p:spPr>
          <a:xfrm>
            <a:off x="3289259" y="1079715"/>
            <a:ext cx="186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Rendering Pass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F0C38CB-469E-6CD1-0EB8-82EFCA6D6CD8}"/>
              </a:ext>
            </a:extLst>
          </p:cNvPr>
          <p:cNvSpPr/>
          <p:nvPr/>
        </p:nvSpPr>
        <p:spPr>
          <a:xfrm>
            <a:off x="2038231" y="1966061"/>
            <a:ext cx="1364581" cy="27613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8950A92-BE38-A6A5-BF5B-B83395F519B9}"/>
              </a:ext>
            </a:extLst>
          </p:cNvPr>
          <p:cNvSpPr/>
          <p:nvPr/>
        </p:nvSpPr>
        <p:spPr>
          <a:xfrm>
            <a:off x="4969327" y="1966059"/>
            <a:ext cx="1364581" cy="27613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DEF6C6A-1D8C-CB88-E892-3EE22019EDF3}"/>
              </a:ext>
            </a:extLst>
          </p:cNvPr>
          <p:cNvSpPr/>
          <p:nvPr/>
        </p:nvSpPr>
        <p:spPr>
          <a:xfrm>
            <a:off x="3503779" y="1966059"/>
            <a:ext cx="1364581" cy="27613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05C6D-25CB-2FED-73E2-62A6B89A78F7}"/>
              </a:ext>
            </a:extLst>
          </p:cNvPr>
          <p:cNvSpPr txBox="1"/>
          <p:nvPr/>
        </p:nvSpPr>
        <p:spPr>
          <a:xfrm>
            <a:off x="2140650" y="1596729"/>
            <a:ext cx="11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Thread 1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B670B-9819-9164-3126-7737A38907F9}"/>
              </a:ext>
            </a:extLst>
          </p:cNvPr>
          <p:cNvSpPr txBox="1"/>
          <p:nvPr/>
        </p:nvSpPr>
        <p:spPr>
          <a:xfrm>
            <a:off x="3606199" y="1596729"/>
            <a:ext cx="11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Thread 2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D69895-2111-3DC6-AAD6-962921EDE27D}"/>
              </a:ext>
            </a:extLst>
          </p:cNvPr>
          <p:cNvSpPr txBox="1"/>
          <p:nvPr/>
        </p:nvSpPr>
        <p:spPr>
          <a:xfrm>
            <a:off x="5071746" y="1596729"/>
            <a:ext cx="11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Thread 3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1809AA-3E44-1316-56E7-403A6AA65F06}"/>
              </a:ext>
            </a:extLst>
          </p:cNvPr>
          <p:cNvSpPr txBox="1"/>
          <p:nvPr/>
        </p:nvSpPr>
        <p:spPr>
          <a:xfrm>
            <a:off x="2196280" y="2023847"/>
            <a:ext cx="1058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Shadow </a:t>
            </a:r>
          </a:p>
          <a:p>
            <a:pPr algn="ctr"/>
            <a:r>
              <a:rPr lang="en-US" altLang="ko-KR" sz="1400" b="1" dirty="0"/>
              <a:t>Rendering</a:t>
            </a:r>
            <a:endParaRPr lang="ko-KR" altLang="en-US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A84B31-C769-08D0-9D1D-A494B80B7ECC}"/>
              </a:ext>
            </a:extLst>
          </p:cNvPr>
          <p:cNvSpPr txBox="1"/>
          <p:nvPr/>
        </p:nvSpPr>
        <p:spPr>
          <a:xfrm>
            <a:off x="3693408" y="2023847"/>
            <a:ext cx="1058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Shadow </a:t>
            </a:r>
          </a:p>
          <a:p>
            <a:pPr algn="ctr"/>
            <a:r>
              <a:rPr lang="en-US" altLang="ko-KR" sz="1400" b="1" dirty="0"/>
              <a:t>Rendering</a:t>
            </a:r>
            <a:endParaRPr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0E3E2C-9270-D7CD-9121-82BF391BD38B}"/>
              </a:ext>
            </a:extLst>
          </p:cNvPr>
          <p:cNvSpPr txBox="1"/>
          <p:nvPr/>
        </p:nvSpPr>
        <p:spPr>
          <a:xfrm>
            <a:off x="5122026" y="2021436"/>
            <a:ext cx="1058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Shadow </a:t>
            </a:r>
          </a:p>
          <a:p>
            <a:pPr algn="ctr"/>
            <a:r>
              <a:rPr lang="en-US" altLang="ko-KR" sz="1400" b="1" dirty="0"/>
              <a:t>Rendering</a:t>
            </a:r>
            <a:endParaRPr lang="ko-KR" alt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6EB0C0-DC48-3256-66CF-ABEA8E5DD76B}"/>
              </a:ext>
            </a:extLst>
          </p:cNvPr>
          <p:cNvSpPr txBox="1"/>
          <p:nvPr/>
        </p:nvSpPr>
        <p:spPr>
          <a:xfrm>
            <a:off x="1948165" y="2591366"/>
            <a:ext cx="160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Command List </a:t>
            </a:r>
            <a:r>
              <a:rPr lang="ko-KR" altLang="en-US" sz="1200" b="1" dirty="0"/>
              <a:t>제출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33953E-DCB8-4FD1-E503-88FAD8A0132F}"/>
              </a:ext>
            </a:extLst>
          </p:cNvPr>
          <p:cNvSpPr txBox="1"/>
          <p:nvPr/>
        </p:nvSpPr>
        <p:spPr>
          <a:xfrm>
            <a:off x="3421955" y="2591366"/>
            <a:ext cx="160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Command List </a:t>
            </a:r>
            <a:r>
              <a:rPr lang="ko-KR" altLang="en-US" sz="1200" b="1" dirty="0"/>
              <a:t>제출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A4D26D-D560-F633-466A-F72D3D4AB788}"/>
              </a:ext>
            </a:extLst>
          </p:cNvPr>
          <p:cNvSpPr txBox="1"/>
          <p:nvPr/>
        </p:nvSpPr>
        <p:spPr>
          <a:xfrm>
            <a:off x="4891110" y="2591366"/>
            <a:ext cx="160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Command List </a:t>
            </a:r>
            <a:r>
              <a:rPr lang="ko-KR" altLang="en-US" sz="1200" b="1" dirty="0"/>
              <a:t>제출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B3ED9F-5358-4D73-5572-858691E46297}"/>
              </a:ext>
            </a:extLst>
          </p:cNvPr>
          <p:cNvSpPr txBox="1"/>
          <p:nvPr/>
        </p:nvSpPr>
        <p:spPr>
          <a:xfrm>
            <a:off x="2130224" y="2958215"/>
            <a:ext cx="127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Main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Render</a:t>
            </a:r>
            <a:endParaRPr lang="ko-KR" altLang="en-US" sz="1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2C5EF0-4446-A4AE-3044-D69838403209}"/>
              </a:ext>
            </a:extLst>
          </p:cNvPr>
          <p:cNvSpPr txBox="1"/>
          <p:nvPr/>
        </p:nvSpPr>
        <p:spPr>
          <a:xfrm>
            <a:off x="3600407" y="2958214"/>
            <a:ext cx="127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Main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Render</a:t>
            </a:r>
            <a:endParaRPr lang="ko-KR" altLang="en-US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7965AC-FE29-6884-48DA-05B34A106E24}"/>
              </a:ext>
            </a:extLst>
          </p:cNvPr>
          <p:cNvSpPr txBox="1"/>
          <p:nvPr/>
        </p:nvSpPr>
        <p:spPr>
          <a:xfrm>
            <a:off x="5032633" y="2962741"/>
            <a:ext cx="127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Main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Render</a:t>
            </a:r>
            <a:endParaRPr lang="ko-KR" alt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F03EC2-0D30-8326-1178-9CF012E1A7EB}"/>
              </a:ext>
            </a:extLst>
          </p:cNvPr>
          <p:cNvSpPr txBox="1"/>
          <p:nvPr/>
        </p:nvSpPr>
        <p:spPr>
          <a:xfrm>
            <a:off x="1940553" y="3381834"/>
            <a:ext cx="160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Command List </a:t>
            </a:r>
            <a:r>
              <a:rPr lang="ko-KR" altLang="en-US" sz="1200" b="1" dirty="0"/>
              <a:t>제출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D219BA-CA32-2F91-9912-9FE86A6E76FC}"/>
              </a:ext>
            </a:extLst>
          </p:cNvPr>
          <p:cNvSpPr txBox="1"/>
          <p:nvPr/>
        </p:nvSpPr>
        <p:spPr>
          <a:xfrm>
            <a:off x="3423706" y="3381833"/>
            <a:ext cx="160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Command List </a:t>
            </a:r>
            <a:r>
              <a:rPr lang="ko-KR" altLang="en-US" sz="1200" b="1" dirty="0"/>
              <a:t>제출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A548B8-4812-A4ED-EBBA-BD8A6AFFC413}"/>
              </a:ext>
            </a:extLst>
          </p:cNvPr>
          <p:cNvSpPr txBox="1"/>
          <p:nvPr/>
        </p:nvSpPr>
        <p:spPr>
          <a:xfrm>
            <a:off x="4871466" y="3386450"/>
            <a:ext cx="160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Command List </a:t>
            </a:r>
            <a:r>
              <a:rPr lang="ko-KR" altLang="en-US" sz="1200" b="1" dirty="0"/>
              <a:t>제출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A7A7A7-78B8-6A48-C08E-AFBD86A23CAE}"/>
              </a:ext>
            </a:extLst>
          </p:cNvPr>
          <p:cNvSpPr txBox="1"/>
          <p:nvPr/>
        </p:nvSpPr>
        <p:spPr>
          <a:xfrm>
            <a:off x="2087184" y="3750141"/>
            <a:ext cx="1259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Post Process</a:t>
            </a:r>
            <a:endParaRPr lang="ko-KR" altLang="en-US" sz="1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576E09-7F10-8C66-C357-83656F045BBA}"/>
              </a:ext>
            </a:extLst>
          </p:cNvPr>
          <p:cNvSpPr txBox="1"/>
          <p:nvPr/>
        </p:nvSpPr>
        <p:spPr>
          <a:xfrm>
            <a:off x="3552732" y="3750141"/>
            <a:ext cx="1259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Post Process</a:t>
            </a:r>
            <a:endParaRPr lang="ko-KR" altLang="en-US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57ECCC-0742-2E65-7833-22507C09C58E}"/>
              </a:ext>
            </a:extLst>
          </p:cNvPr>
          <p:cNvSpPr txBox="1"/>
          <p:nvPr/>
        </p:nvSpPr>
        <p:spPr>
          <a:xfrm>
            <a:off x="5023676" y="3755819"/>
            <a:ext cx="1259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Post Process</a:t>
            </a:r>
            <a:endParaRPr lang="ko-KR" altLang="en-US" sz="14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7BBA104-EE3A-35AE-FAFA-0E7D63F524BA}"/>
              </a:ext>
            </a:extLst>
          </p:cNvPr>
          <p:cNvSpPr/>
          <p:nvPr/>
        </p:nvSpPr>
        <p:spPr>
          <a:xfrm>
            <a:off x="7317225" y="974166"/>
            <a:ext cx="3788483" cy="39683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4DC6D2-B7E3-8073-A35D-058927C04489}"/>
              </a:ext>
            </a:extLst>
          </p:cNvPr>
          <p:cNvSpPr txBox="1"/>
          <p:nvPr/>
        </p:nvSpPr>
        <p:spPr>
          <a:xfrm>
            <a:off x="8559684" y="1079715"/>
            <a:ext cx="15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Main Thread</a:t>
            </a:r>
            <a:endParaRPr lang="ko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FC4968-18BC-9A91-CE92-4D2A2A3F29F5}"/>
              </a:ext>
            </a:extLst>
          </p:cNvPr>
          <p:cNvSpPr txBox="1"/>
          <p:nvPr/>
        </p:nvSpPr>
        <p:spPr>
          <a:xfrm>
            <a:off x="7410303" y="1627718"/>
            <a:ext cx="3602325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/>
              <a:t>각 </a:t>
            </a:r>
            <a:r>
              <a:rPr lang="en-US" altLang="ko-KR" sz="1400" b="1" dirty="0"/>
              <a:t>Command List </a:t>
            </a:r>
            <a:r>
              <a:rPr lang="ko-KR" altLang="en-US" sz="1400" b="1" dirty="0"/>
              <a:t>사이에 제출할 </a:t>
            </a:r>
            <a:r>
              <a:rPr lang="en-US" altLang="ko-KR" sz="1400" b="1" dirty="0"/>
              <a:t>Resource Barrier </a:t>
            </a:r>
            <a:r>
              <a:rPr lang="ko-KR" altLang="en-US" sz="1400" b="1" dirty="0"/>
              <a:t>설정</a:t>
            </a:r>
            <a:endParaRPr lang="en-US" altLang="ko-KR" sz="14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b="1" dirty="0"/>
              <a:t>Event</a:t>
            </a:r>
            <a:r>
              <a:rPr lang="ko-KR" altLang="en-US" sz="1400" b="1" dirty="0"/>
              <a:t>를 이용한 대기</a:t>
            </a:r>
            <a:endParaRPr lang="en-US" altLang="ko-KR" sz="14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/>
              <a:t>모든 쓰레드가 </a:t>
            </a:r>
            <a:r>
              <a:rPr lang="en-US" altLang="ko-KR" sz="1400" b="1" dirty="0"/>
              <a:t>Command List </a:t>
            </a:r>
            <a:r>
              <a:rPr lang="ko-KR" altLang="en-US" sz="1400" b="1" dirty="0"/>
              <a:t>제출 완료 시 </a:t>
            </a:r>
            <a:r>
              <a:rPr lang="en-US" altLang="ko-KR" sz="1400" b="1" dirty="0"/>
              <a:t>Resource Barrier</a:t>
            </a:r>
            <a:r>
              <a:rPr lang="ko-KR" altLang="en-US" sz="1400" b="1" dirty="0"/>
              <a:t>와 함께 </a:t>
            </a:r>
            <a:r>
              <a:rPr lang="en-US" altLang="ko-KR" sz="1400" b="1" dirty="0"/>
              <a:t>Command Queue</a:t>
            </a:r>
            <a:r>
              <a:rPr lang="ko-KR" altLang="en-US" sz="1400" b="1" dirty="0"/>
              <a:t>에 한 번에 제출</a:t>
            </a:r>
            <a:endParaRPr lang="en-US" altLang="ko-KR" sz="14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b="1" dirty="0"/>
              <a:t>Command Queue</a:t>
            </a:r>
            <a:r>
              <a:rPr lang="ko-KR" altLang="en-US" sz="1400" b="1" dirty="0"/>
              <a:t>는 제출된 </a:t>
            </a:r>
            <a:r>
              <a:rPr lang="en-US" altLang="ko-KR" sz="1400" b="1" dirty="0"/>
              <a:t>Command List</a:t>
            </a:r>
            <a:r>
              <a:rPr lang="ko-KR" altLang="en-US" sz="1400" b="1" dirty="0"/>
              <a:t>를 한 번의 </a:t>
            </a:r>
            <a:r>
              <a:rPr lang="en-US" altLang="ko-KR" sz="1400" b="1" dirty="0"/>
              <a:t>Rendering Pass</a:t>
            </a:r>
            <a:r>
              <a:rPr lang="ko-KR" altLang="en-US" sz="1400" b="1" dirty="0"/>
              <a:t>가 종료되기 전에 빠르게 실행</a:t>
            </a:r>
            <a:endParaRPr lang="en-US" altLang="ko-KR" sz="1400" b="1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D82CFF2-E99E-9A63-C1ED-009EC5AE8AC8}"/>
              </a:ext>
            </a:extLst>
          </p:cNvPr>
          <p:cNvSpPr/>
          <p:nvPr/>
        </p:nvSpPr>
        <p:spPr>
          <a:xfrm>
            <a:off x="767373" y="5459554"/>
            <a:ext cx="10862839" cy="12052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F2E9A-425F-105A-8DFB-F08DCE8565B3}"/>
              </a:ext>
            </a:extLst>
          </p:cNvPr>
          <p:cNvSpPr txBox="1"/>
          <p:nvPr/>
        </p:nvSpPr>
        <p:spPr>
          <a:xfrm>
            <a:off x="931591" y="5824147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Command Queue</a:t>
            </a:r>
            <a:endParaRPr lang="ko-KR" altLang="en-US" sz="2400" b="1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11E0F91-9F71-F00B-09BA-EDD2AADFC485}"/>
              </a:ext>
            </a:extLst>
          </p:cNvPr>
          <p:cNvCxnSpPr/>
          <p:nvPr/>
        </p:nvCxnSpPr>
        <p:spPr>
          <a:xfrm flipH="1" flipV="1">
            <a:off x="6544235" y="2729865"/>
            <a:ext cx="866068" cy="7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1024536-9136-A5B9-2D14-D0C90F7E108F}"/>
              </a:ext>
            </a:extLst>
          </p:cNvPr>
          <p:cNvCxnSpPr>
            <a:cxnSpLocks/>
          </p:cNvCxnSpPr>
          <p:nvPr/>
        </p:nvCxnSpPr>
        <p:spPr>
          <a:xfrm flipH="1">
            <a:off x="4988872" y="2769403"/>
            <a:ext cx="1988397" cy="279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BAB85FC-DF8A-EC45-2052-1AFDBA814287}"/>
              </a:ext>
            </a:extLst>
          </p:cNvPr>
          <p:cNvCxnSpPr>
            <a:cxnSpLocks/>
          </p:cNvCxnSpPr>
          <p:nvPr/>
        </p:nvCxnSpPr>
        <p:spPr>
          <a:xfrm flipH="1">
            <a:off x="6503953" y="3240715"/>
            <a:ext cx="1273930" cy="262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8B13881-E276-AD96-3198-31E4C7479AAB}"/>
              </a:ext>
            </a:extLst>
          </p:cNvPr>
          <p:cNvCxnSpPr>
            <a:cxnSpLocks/>
          </p:cNvCxnSpPr>
          <p:nvPr/>
        </p:nvCxnSpPr>
        <p:spPr>
          <a:xfrm flipH="1">
            <a:off x="6755437" y="3364894"/>
            <a:ext cx="385481" cy="2257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2A33B51-319D-7F6F-BDE4-D4E49413C863}"/>
              </a:ext>
            </a:extLst>
          </p:cNvPr>
          <p:cNvSpPr txBox="1"/>
          <p:nvPr/>
        </p:nvSpPr>
        <p:spPr>
          <a:xfrm>
            <a:off x="1919659" y="4167771"/>
            <a:ext cx="160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Command List </a:t>
            </a:r>
            <a:r>
              <a:rPr lang="ko-KR" altLang="en-US" sz="1200" b="1" dirty="0"/>
              <a:t>제출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9975AB-8F20-3BB9-A5D5-63E447FC6D87}"/>
              </a:ext>
            </a:extLst>
          </p:cNvPr>
          <p:cNvSpPr txBox="1"/>
          <p:nvPr/>
        </p:nvSpPr>
        <p:spPr>
          <a:xfrm>
            <a:off x="3402812" y="4167770"/>
            <a:ext cx="160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Command List </a:t>
            </a:r>
            <a:r>
              <a:rPr lang="ko-KR" altLang="en-US" sz="1200" b="1" dirty="0"/>
              <a:t>제출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B6F7C1-1743-C33D-4F9A-DD3AB2508E75}"/>
              </a:ext>
            </a:extLst>
          </p:cNvPr>
          <p:cNvSpPr txBox="1"/>
          <p:nvPr/>
        </p:nvSpPr>
        <p:spPr>
          <a:xfrm>
            <a:off x="4850572" y="4172387"/>
            <a:ext cx="160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Command List </a:t>
            </a:r>
            <a:r>
              <a:rPr lang="ko-KR" altLang="en-US" sz="1200" b="1" dirty="0"/>
              <a:t>제출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36797EE-F343-DB84-1DF9-1C3442A98B82}"/>
              </a:ext>
            </a:extLst>
          </p:cNvPr>
          <p:cNvCxnSpPr>
            <a:cxnSpLocks/>
          </p:cNvCxnSpPr>
          <p:nvPr/>
        </p:nvCxnSpPr>
        <p:spPr>
          <a:xfrm flipH="1">
            <a:off x="6346259" y="3523911"/>
            <a:ext cx="1370545" cy="826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9BC2C5B-72D6-FDD6-21FC-C1B15CACB92C}"/>
              </a:ext>
            </a:extLst>
          </p:cNvPr>
          <p:cNvCxnSpPr>
            <a:cxnSpLocks/>
          </p:cNvCxnSpPr>
          <p:nvPr/>
        </p:nvCxnSpPr>
        <p:spPr>
          <a:xfrm>
            <a:off x="7076141" y="3914588"/>
            <a:ext cx="1772490" cy="1707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978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24906" y="5831904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21244" y="16538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6" name="그림 5" descr="실내이(가) 표시된 사진&#10;&#10;자동 생성된 설명">
            <a:extLst>
              <a:ext uri="{FF2B5EF4-FFF2-40B4-BE49-F238E27FC236}">
                <a16:creationId xmlns:a16="http://schemas.microsoft.com/office/drawing/2014/main" id="{905DC72A-C813-2909-AEE7-3CF7B94A8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5" y="521447"/>
            <a:ext cx="3884271" cy="21679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BB6E4-6170-FA0F-EBA6-75CD12F0C31A}"/>
              </a:ext>
            </a:extLst>
          </p:cNvPr>
          <p:cNvSpPr txBox="1"/>
          <p:nvPr/>
        </p:nvSpPr>
        <p:spPr>
          <a:xfrm>
            <a:off x="418353" y="2856753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계산 </a:t>
            </a:r>
            <a:r>
              <a:rPr lang="ko-KR" altLang="en-US" b="1" dirty="0" err="1"/>
              <a:t>셰이더를</a:t>
            </a:r>
            <a:r>
              <a:rPr lang="ko-KR" altLang="en-US" b="1" dirty="0"/>
              <a:t> 이용한 </a:t>
            </a:r>
            <a:r>
              <a:rPr lang="ko-KR" altLang="en-US" b="1" dirty="0" err="1"/>
              <a:t>블러링</a:t>
            </a:r>
            <a:r>
              <a:rPr lang="ko-KR" altLang="en-US" b="1" dirty="0"/>
              <a:t> 효과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93884A9-D6E9-C2B8-B9EB-075700F20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6" y="3555039"/>
            <a:ext cx="3884270" cy="2167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E1A6EC-D287-6C7B-8997-8E7AD2A2FB2A}"/>
              </a:ext>
            </a:extLst>
          </p:cNvPr>
          <p:cNvSpPr txBox="1"/>
          <p:nvPr/>
        </p:nvSpPr>
        <p:spPr>
          <a:xfrm>
            <a:off x="418353" y="5967221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계산 </a:t>
            </a:r>
            <a:r>
              <a:rPr lang="ko-KR" altLang="en-US" b="1" dirty="0" err="1"/>
              <a:t>셰이더를</a:t>
            </a:r>
            <a:r>
              <a:rPr lang="ko-KR" altLang="en-US" b="1" dirty="0"/>
              <a:t> 이용한 </a:t>
            </a:r>
            <a:r>
              <a:rPr lang="ko-KR" altLang="en-US" b="1" dirty="0" err="1"/>
              <a:t>페이딩</a:t>
            </a:r>
            <a:r>
              <a:rPr lang="ko-KR" altLang="en-US" b="1" dirty="0"/>
              <a:t> 효과</a:t>
            </a:r>
          </a:p>
        </p:txBody>
      </p:sp>
      <p:pic>
        <p:nvPicPr>
          <p:cNvPr id="12" name="그림 11" descr="텍스트, 선그림이(가) 표시된 사진&#10;&#10;자동 생성된 설명">
            <a:extLst>
              <a:ext uri="{FF2B5EF4-FFF2-40B4-BE49-F238E27FC236}">
                <a16:creationId xmlns:a16="http://schemas.microsoft.com/office/drawing/2014/main" id="{D5516661-39A8-B7C4-85D2-DED94E5F9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062" y="3555298"/>
            <a:ext cx="3884271" cy="22746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44FDBC-346B-D137-70DB-6F98516B8FCF}"/>
              </a:ext>
            </a:extLst>
          </p:cNvPr>
          <p:cNvSpPr txBox="1"/>
          <p:nvPr/>
        </p:nvSpPr>
        <p:spPr>
          <a:xfrm>
            <a:off x="5380062" y="5967221"/>
            <a:ext cx="6296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계산 </a:t>
            </a:r>
            <a:r>
              <a:rPr lang="ko-KR" altLang="en-US" b="1" dirty="0" err="1"/>
              <a:t>셰이더와</a:t>
            </a:r>
            <a:r>
              <a:rPr lang="ko-KR" altLang="en-US" b="1" dirty="0"/>
              <a:t> </a:t>
            </a:r>
            <a:r>
              <a:rPr lang="ko-KR" altLang="en-US" b="1" dirty="0" err="1"/>
              <a:t>소벨</a:t>
            </a:r>
            <a:r>
              <a:rPr lang="ko-KR" altLang="en-US" b="1" dirty="0"/>
              <a:t> 필터링 알고리즘을 이용한 외곽선 효과</a:t>
            </a:r>
          </a:p>
        </p:txBody>
      </p:sp>
      <p:pic>
        <p:nvPicPr>
          <p:cNvPr id="16" name="그림 15" descr="바닥, 실내이(가) 표시된 사진&#10;&#10;자동 생성된 설명">
            <a:extLst>
              <a:ext uri="{FF2B5EF4-FFF2-40B4-BE49-F238E27FC236}">
                <a16:creationId xmlns:a16="http://schemas.microsoft.com/office/drawing/2014/main" id="{8026B434-CC2B-A551-6224-CB78459707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062" y="521446"/>
            <a:ext cx="3884271" cy="21679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68840F-D45B-66AF-79D6-C7274DEDB61F}"/>
              </a:ext>
            </a:extLst>
          </p:cNvPr>
          <p:cNvSpPr txBox="1"/>
          <p:nvPr/>
        </p:nvSpPr>
        <p:spPr>
          <a:xfrm>
            <a:off x="5380062" y="2856753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스트림 출력과 기하 </a:t>
            </a:r>
            <a:r>
              <a:rPr lang="ko-KR" altLang="en-US" b="1" dirty="0" err="1"/>
              <a:t>셰이더를</a:t>
            </a:r>
            <a:r>
              <a:rPr lang="ko-KR" altLang="en-US" b="1" dirty="0"/>
              <a:t> 이용한 </a:t>
            </a:r>
            <a:r>
              <a:rPr lang="ko-KR" altLang="en-US" b="1" dirty="0" err="1"/>
              <a:t>파티클</a:t>
            </a:r>
            <a:r>
              <a:rPr lang="ko-KR" altLang="en-US" b="1" dirty="0"/>
              <a:t> 효과</a:t>
            </a:r>
          </a:p>
        </p:txBody>
      </p:sp>
    </p:spTree>
    <p:extLst>
      <p:ext uri="{BB962C8B-B14F-4D97-AF65-F5344CB8AC3E}">
        <p14:creationId xmlns:p14="http://schemas.microsoft.com/office/powerpoint/2010/main" val="601148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2368</TotalTime>
  <Words>593</Words>
  <Application>Microsoft Office PowerPoint</Application>
  <PresentationFormat>와이드스크린</PresentationFormat>
  <Paragraphs>133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Wingdings</vt:lpstr>
      <vt:lpstr>Office 테마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동현</dc:creator>
  <cp:lastModifiedBy>Lee Seungjun</cp:lastModifiedBy>
  <cp:revision>68</cp:revision>
  <dcterms:created xsi:type="dcterms:W3CDTF">2022-12-16T11:59:41Z</dcterms:created>
  <dcterms:modified xsi:type="dcterms:W3CDTF">2023-05-08T03:45:14Z</dcterms:modified>
</cp:coreProperties>
</file>